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78" r:id="rId2"/>
    <p:sldId id="493" r:id="rId3"/>
    <p:sldId id="509" r:id="rId4"/>
    <p:sldId id="510" r:id="rId5"/>
    <p:sldId id="511" r:id="rId6"/>
    <p:sldId id="512" r:id="rId7"/>
    <p:sldId id="513" r:id="rId8"/>
    <p:sldId id="514" r:id="rId9"/>
    <p:sldId id="515" r:id="rId10"/>
    <p:sldId id="516" r:id="rId11"/>
    <p:sldId id="517" r:id="rId12"/>
    <p:sldId id="494" r:id="rId13"/>
    <p:sldId id="476" r:id="rId14"/>
    <p:sldId id="477" r:id="rId15"/>
    <p:sldId id="479" r:id="rId16"/>
    <p:sldId id="483" r:id="rId17"/>
    <p:sldId id="482" r:id="rId18"/>
    <p:sldId id="485" r:id="rId19"/>
    <p:sldId id="484" r:id="rId20"/>
    <p:sldId id="474" r:id="rId21"/>
    <p:sldId id="498" r:id="rId22"/>
    <p:sldId id="497" r:id="rId23"/>
    <p:sldId id="519" r:id="rId24"/>
    <p:sldId id="520" r:id="rId25"/>
    <p:sldId id="521" r:id="rId26"/>
    <p:sldId id="524" r:id="rId27"/>
    <p:sldId id="525" r:id="rId28"/>
    <p:sldId id="518" r:id="rId29"/>
    <p:sldId id="495" r:id="rId30"/>
    <p:sldId id="505" r:id="rId31"/>
    <p:sldId id="500" r:id="rId32"/>
    <p:sldId id="504" r:id="rId33"/>
    <p:sldId id="501" r:id="rId34"/>
    <p:sldId id="508" r:id="rId35"/>
    <p:sldId id="502" r:id="rId36"/>
    <p:sldId id="506" r:id="rId37"/>
    <p:sldId id="507" r:id="rId38"/>
  </p:sldIdLst>
  <p:sldSz cx="9144000" cy="5715000" type="screen16x10"/>
  <p:notesSz cx="7099300" cy="102346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FF67"/>
    <a:srgbClr val="66FFFF"/>
    <a:srgbClr val="0000FF"/>
    <a:srgbClr val="FF3300"/>
    <a:srgbClr val="3366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2" autoAdjust="0"/>
  </p:normalViewPr>
  <p:slideViewPr>
    <p:cSldViewPr>
      <p:cViewPr varScale="1">
        <p:scale>
          <a:sx n="115" d="100"/>
          <a:sy n="115" d="100"/>
        </p:scale>
        <p:origin x="1044" y="10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8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6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3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30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3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9.xml"/><Relationship Id="rId30" Type="http://schemas.openxmlformats.org/officeDocument/2006/relationships/slide" Target="slides/slide32.xml"/><Relationship Id="rId35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D709512-D434-4A42-8FC6-71483B40A847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5107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9425" y="768350"/>
            <a:ext cx="614045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2792"/>
            <a:ext cx="5680103" cy="460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6AD1303-C691-4E6A-AA9C-85E33DC579EC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3282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10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5213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072"/>
            <a:ext cx="5681431" cy="4610569"/>
          </a:xfrm>
          <a:noFill/>
          <a:ln/>
        </p:spPr>
        <p:txBody>
          <a:bodyPr/>
          <a:lstStyle/>
          <a:p>
            <a:pPr marL="197474" indent="-197474" defTabSz="793186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58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11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5213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072"/>
            <a:ext cx="5681431" cy="4610569"/>
          </a:xfrm>
          <a:noFill/>
          <a:ln/>
        </p:spPr>
        <p:txBody>
          <a:bodyPr/>
          <a:lstStyle/>
          <a:p>
            <a:pPr marL="197474" indent="-197474" defTabSz="793186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45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12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13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14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15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16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17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18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19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20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21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22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23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2950"/>
            <a:ext cx="5961062" cy="372586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4795"/>
            <a:ext cx="5440046" cy="4471830"/>
          </a:xfrm>
          <a:noFill/>
          <a:ln/>
        </p:spPr>
        <p:txBody>
          <a:bodyPr/>
          <a:lstStyle/>
          <a:p>
            <a:pPr marL="190538" indent="-190538" defTabSz="765328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23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24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2950"/>
            <a:ext cx="5961062" cy="372586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4795"/>
            <a:ext cx="5440046" cy="4471830"/>
          </a:xfrm>
          <a:noFill/>
          <a:ln/>
        </p:spPr>
        <p:txBody>
          <a:bodyPr/>
          <a:lstStyle/>
          <a:p>
            <a:pPr marL="190538" indent="-190538" defTabSz="765328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5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25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2950"/>
            <a:ext cx="5961062" cy="372586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4795"/>
            <a:ext cx="5440046" cy="4471830"/>
          </a:xfrm>
          <a:noFill/>
          <a:ln/>
        </p:spPr>
        <p:txBody>
          <a:bodyPr/>
          <a:lstStyle/>
          <a:p>
            <a:pPr marL="190538" indent="-190538" defTabSz="765328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05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26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2950"/>
            <a:ext cx="5961062" cy="372586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4795"/>
            <a:ext cx="5440046" cy="4471830"/>
          </a:xfrm>
          <a:noFill/>
          <a:ln/>
        </p:spPr>
        <p:txBody>
          <a:bodyPr/>
          <a:lstStyle/>
          <a:p>
            <a:pPr marL="190538" indent="-190538" defTabSz="765328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15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27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2950"/>
            <a:ext cx="5961062" cy="372586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9" y="4714795"/>
            <a:ext cx="5440046" cy="4471830"/>
          </a:xfrm>
          <a:noFill/>
          <a:ln/>
        </p:spPr>
        <p:txBody>
          <a:bodyPr/>
          <a:lstStyle/>
          <a:p>
            <a:pPr marL="190538" indent="-190538" defTabSz="765328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45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28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3625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00" y="4860295"/>
            <a:ext cx="5680103" cy="4609832"/>
          </a:xfrm>
          <a:noFill/>
          <a:ln/>
        </p:spPr>
        <p:txBody>
          <a:bodyPr/>
          <a:lstStyle/>
          <a:p>
            <a:pPr marL="197440" indent="-197440" defTabSz="793053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74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29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3625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00" y="4860295"/>
            <a:ext cx="5680103" cy="4609832"/>
          </a:xfrm>
          <a:noFill/>
          <a:ln/>
        </p:spPr>
        <p:txBody>
          <a:bodyPr/>
          <a:lstStyle/>
          <a:p>
            <a:pPr marL="197440" indent="-197440" defTabSz="793053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0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30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31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32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33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34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35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36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37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766763"/>
            <a:ext cx="6140450" cy="383857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59518"/>
            <a:ext cx="5680103" cy="4609095"/>
          </a:xfrm>
          <a:noFill/>
          <a:ln/>
        </p:spPr>
        <p:txBody>
          <a:bodyPr/>
          <a:lstStyle/>
          <a:p>
            <a:pPr marL="197434" indent="-197434" defTabSz="793027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2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4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3625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00" y="4860295"/>
            <a:ext cx="5680103" cy="4609832"/>
          </a:xfrm>
          <a:noFill/>
          <a:ln/>
        </p:spPr>
        <p:txBody>
          <a:bodyPr/>
          <a:lstStyle/>
          <a:p>
            <a:pPr marL="197440" indent="-197440" defTabSz="793053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4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5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3625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00" y="4860295"/>
            <a:ext cx="5680103" cy="4609832"/>
          </a:xfrm>
          <a:noFill/>
          <a:ln/>
        </p:spPr>
        <p:txBody>
          <a:bodyPr/>
          <a:lstStyle/>
          <a:p>
            <a:pPr marL="197440" indent="-197440" defTabSz="793053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6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5213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072"/>
            <a:ext cx="5681431" cy="4610569"/>
          </a:xfrm>
          <a:noFill/>
          <a:ln/>
        </p:spPr>
        <p:txBody>
          <a:bodyPr/>
          <a:lstStyle/>
          <a:p>
            <a:pPr marL="197474" indent="-197474" defTabSz="793186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6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7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5213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072"/>
            <a:ext cx="5681431" cy="4610569"/>
          </a:xfrm>
          <a:noFill/>
          <a:ln/>
        </p:spPr>
        <p:txBody>
          <a:bodyPr/>
          <a:lstStyle/>
          <a:p>
            <a:pPr marL="197474" indent="-197474" defTabSz="793186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2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8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5213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072"/>
            <a:ext cx="5681431" cy="4610569"/>
          </a:xfrm>
          <a:noFill/>
          <a:ln/>
        </p:spPr>
        <p:txBody>
          <a:bodyPr/>
          <a:lstStyle/>
          <a:p>
            <a:pPr marL="197474" indent="-197474" defTabSz="793186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45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46C9B-9C7D-43CE-A5A3-99768A910390}" type="slidenum">
              <a:rPr lang="de-CH" smtClean="0">
                <a:latin typeface="Arial" charset="0"/>
              </a:rPr>
              <a:pPr/>
              <a:t>9</a:t>
            </a:fld>
            <a:endParaRPr lang="de-CH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66763"/>
            <a:ext cx="6145213" cy="38401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4" y="4861072"/>
            <a:ext cx="5681431" cy="4610569"/>
          </a:xfrm>
          <a:noFill/>
          <a:ln/>
        </p:spPr>
        <p:txBody>
          <a:bodyPr/>
          <a:lstStyle/>
          <a:p>
            <a:pPr marL="197474" indent="-197474" defTabSz="793186" eaLnBrk="1" hangingPunct="1"/>
            <a:endParaRPr lang="en-GB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8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3E87-7281-4EC5-ACD8-362CD64478A5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77915-A860-40CA-BD50-41FDCE711405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9AEC5-4F05-4EA1-9499-0D69BFF19B2F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8B566-759C-4375-9DC6-519E8A190F2A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28865"/>
            <a:ext cx="8229600" cy="4876271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FAE8F-B475-41BE-900C-7F817339FAC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82165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282157"/>
            <a:ext cx="4038600" cy="1822979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BB510-9D40-4435-AD82-F6E94DD3D87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0DD2C-01C1-4279-B1C6-A0AD720E725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7AEB-BDA1-4F3E-A168-7AD8E631AC1A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2A3F0-7D9A-4A08-954A-D10E8E3403E5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2EF3F-86FB-4166-B95F-7408571AB517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13D85-E12B-43DE-9025-16412D68CE6F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7F120-8FA5-4A70-B7A9-44EF9A5B88AF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8E31B-0D49-4933-A02F-20BE0CCCB27E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de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E375B-5858-4D30-B000-62C4B1FB605A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Arial" pitchFamily="34" charset="0"/>
              </a:defRPr>
            </a:lvl1pPr>
          </a:lstStyle>
          <a:p>
            <a:pPr>
              <a:defRPr/>
            </a:pPr>
            <a:fld id="{2F28ECDB-E71B-4DC7-AFA1-3E3D4898F32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33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3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455"/>
          <a:stretch/>
        </p:blipFill>
        <p:spPr>
          <a:xfrm>
            <a:off x="1012159" y="679410"/>
            <a:ext cx="6865682" cy="4095955"/>
          </a:xfrm>
          <a:prstGeom prst="rect">
            <a:avLst/>
          </a:prstGeom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Ausbau Bibliothek </a:t>
            </a:r>
            <a:r>
              <a:rPr lang="de-DE" sz="2333" dirty="0" err="1" smtClean="0">
                <a:solidFill>
                  <a:schemeClr val="accent2"/>
                </a:solidFill>
              </a:rPr>
              <a:t>Wisenthalle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285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Lösungsstrategien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361146"/>
            <a:ext cx="6860646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2000" b="1" dirty="0" smtClean="0"/>
              <a:t>5    Variante Aufstockung der Bibliothek:</a:t>
            </a:r>
            <a:r>
              <a:rPr lang="de-DE" dirty="0" smtClean="0"/>
              <a:t>	</a:t>
            </a:r>
          </a:p>
          <a:p>
            <a:pPr lvl="0"/>
            <a:endParaRPr lang="de-DE" dirty="0"/>
          </a:p>
          <a:p>
            <a:r>
              <a:rPr lang="de-DE" b="1" dirty="0" smtClean="0"/>
              <a:t>5.1  Bestehende Bibliothek Aufstocken</a:t>
            </a:r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sz="1200" dirty="0"/>
              <a:t>(ca. </a:t>
            </a:r>
            <a:r>
              <a:rPr lang="de-DE" sz="1200" dirty="0" smtClean="0"/>
              <a:t>+ 300‘000)</a:t>
            </a:r>
            <a:endParaRPr lang="de-DE" sz="1200" dirty="0"/>
          </a:p>
          <a:p>
            <a:pPr lvl="0"/>
            <a:r>
              <a:rPr lang="de-DE" sz="1400" dirty="0" smtClean="0"/>
              <a:t>         </a:t>
            </a:r>
            <a:r>
              <a:rPr lang="de-DE" sz="1200" dirty="0" smtClean="0"/>
              <a:t>Teilabbruch und Aufstockung an gleichem Ort</a:t>
            </a:r>
          </a:p>
          <a:p>
            <a:pPr lvl="0"/>
            <a:r>
              <a:rPr lang="de-DE" sz="1200" dirty="0"/>
              <a:t> </a:t>
            </a:r>
            <a:r>
              <a:rPr lang="de-DE" sz="1200" dirty="0" smtClean="0"/>
              <a:t>          Kein Ausbau über Halle (Brandabschnitt)</a:t>
            </a:r>
          </a:p>
          <a:p>
            <a:pPr lvl="0"/>
            <a:r>
              <a:rPr lang="de-DE" sz="800" dirty="0"/>
              <a:t> </a:t>
            </a:r>
            <a:r>
              <a:rPr lang="de-DE" sz="800" dirty="0" smtClean="0"/>
              <a:t>         </a:t>
            </a:r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geändertes Konzept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</a:t>
            </a:r>
            <a:r>
              <a:rPr lang="de-DE" sz="1200" dirty="0">
                <a:solidFill>
                  <a:srgbClr val="FF3300"/>
                </a:solidFill>
              </a:rPr>
              <a:t>Standort Bibliothek </a:t>
            </a:r>
            <a:r>
              <a:rPr lang="de-DE" sz="1200" dirty="0" smtClean="0">
                <a:solidFill>
                  <a:srgbClr val="FF3300"/>
                </a:solidFill>
              </a:rPr>
              <a:t>bleibt bestehen (Bezug Schule)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Flächenerhalt zu genehmigtem Projekt</a:t>
            </a:r>
            <a:r>
              <a:rPr lang="de-DE" sz="1200" dirty="0">
                <a:solidFill>
                  <a:srgbClr val="FF3300"/>
                </a:solidFill>
              </a:rPr>
              <a:t>	</a:t>
            </a:r>
            <a:endParaRPr lang="de-DE" sz="1200" dirty="0" smtClean="0">
              <a:solidFill>
                <a:srgbClr val="FF3300"/>
              </a:solidFill>
            </a:endParaRP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Betriebskonzept kann wie geplant umgesetzt werden</a:t>
            </a:r>
          </a:p>
          <a:p>
            <a:pPr lvl="0"/>
            <a:endParaRPr lang="de-DE" sz="1200" dirty="0" smtClean="0">
              <a:solidFill>
                <a:srgbClr val="FF3300"/>
              </a:solidFill>
            </a:endParaRP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</a:t>
            </a:r>
            <a:r>
              <a:rPr lang="de-DE" sz="1200" dirty="0">
                <a:solidFill>
                  <a:srgbClr val="FF3300"/>
                </a:solidFill>
              </a:rPr>
              <a:t>neuer Teil-Planungsprozess</a:t>
            </a:r>
            <a:endParaRPr lang="de-DE" sz="1200" dirty="0" smtClean="0">
              <a:solidFill>
                <a:srgbClr val="FF3300"/>
              </a:solidFill>
            </a:endParaRP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längere Bauzeit</a:t>
            </a:r>
          </a:p>
          <a:p>
            <a:pPr lvl="0"/>
            <a:endParaRPr lang="de-DE" sz="1400" dirty="0" smtClean="0"/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68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002771" y="2856262"/>
            <a:ext cx="335320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b="1" dirty="0" smtClean="0"/>
              <a:t>Vorteile: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Kostengünstigste </a:t>
            </a:r>
            <a:r>
              <a:rPr lang="de-DE" sz="1200" dirty="0"/>
              <a:t>Variante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/>
              <a:t>am gleichen Standort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Guter </a:t>
            </a:r>
            <a:r>
              <a:rPr lang="de-DE" sz="1200" dirty="0"/>
              <a:t>Bezug zur </a:t>
            </a:r>
            <a:r>
              <a:rPr lang="de-DE" sz="1200" dirty="0" smtClean="0"/>
              <a:t>Schule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analoge </a:t>
            </a:r>
            <a:r>
              <a:rPr lang="de-DE" sz="1200" dirty="0"/>
              <a:t>Nutzfläche wie genehmigtes </a:t>
            </a:r>
            <a:r>
              <a:rPr lang="de-DE" sz="1200" dirty="0" smtClean="0"/>
              <a:t>Projekt</a:t>
            </a: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/>
              <a:t>Gute betriebliche </a:t>
            </a:r>
            <a:r>
              <a:rPr lang="de-DE" sz="1200" dirty="0" smtClean="0"/>
              <a:t>Organisation </a:t>
            </a:r>
            <a:r>
              <a:rPr lang="de-DE" b="1" dirty="0" err="1" smtClean="0">
                <a:solidFill>
                  <a:schemeClr val="bg1"/>
                </a:solidFill>
              </a:rPr>
              <a:t>nstaltung</a:t>
            </a:r>
            <a:r>
              <a:rPr lang="de-DE" b="1" dirty="0" smtClean="0">
                <a:solidFill>
                  <a:schemeClr val="bg1"/>
                </a:solidFill>
              </a:rPr>
              <a:t>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Entscheide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71600" y="1442867"/>
            <a:ext cx="705678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1200" dirty="0" smtClean="0"/>
              <a:t>Der GR entscheidet sich </a:t>
            </a:r>
            <a:r>
              <a:rPr lang="de-DE" sz="1200" dirty="0" smtClean="0"/>
              <a:t>am 14. März 2016 für</a:t>
            </a:r>
            <a:r>
              <a:rPr lang="de-DE" sz="1200" dirty="0" smtClean="0"/>
              <a:t>  </a:t>
            </a:r>
            <a:r>
              <a:rPr lang="de-DE" b="1" dirty="0" smtClean="0"/>
              <a:t>Variante 5</a:t>
            </a:r>
            <a:r>
              <a:rPr lang="de-DE" dirty="0" smtClean="0"/>
              <a:t>		     	</a:t>
            </a:r>
            <a:endParaRPr lang="de-DE" sz="1200" dirty="0" smtClean="0"/>
          </a:p>
          <a:p>
            <a:pPr lvl="0"/>
            <a:endParaRPr lang="de-DE" sz="1200" dirty="0" smtClean="0"/>
          </a:p>
          <a:p>
            <a:pPr lvl="0"/>
            <a:r>
              <a:rPr lang="de-DE" b="1" dirty="0" smtClean="0"/>
              <a:t>Aufstockung der bestehenden Bibliothek mit Galerie und Ausbau Logopädie-Zimmer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4475721" y="2844546"/>
            <a:ext cx="3456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b="1" dirty="0" smtClean="0"/>
              <a:t>Konsequenzen: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neuer Teil-Planungsprozess nötig</a:t>
            </a: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Ausführungs-Termin nach Schulhaus-Neubau</a:t>
            </a: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Neue Urnenabstimmung nötig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738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Projekt Aufstockung Bibliothek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641720"/>
              </p:ext>
            </p:extLst>
          </p:nvPr>
        </p:nvGraphicFramePr>
        <p:xfrm>
          <a:off x="2861640" y="1265948"/>
          <a:ext cx="3468267" cy="2320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Acrobat Document" r:id="rId4" imgW="9581885" imgH="6410257" progId="AcroExch.Document.7">
                  <p:embed/>
                </p:oleObj>
              </mc:Choice>
              <mc:Fallback>
                <p:oleObj name="Acrobat Document" r:id="rId4" imgW="9581885" imgH="64102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1640" y="1265948"/>
                        <a:ext cx="3468267" cy="2320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Umfeld</a:t>
            </a:r>
            <a:endParaRPr lang="en-US" sz="2333" dirty="0">
              <a:solidFill>
                <a:schemeClr val="accent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5995"/>
            <a:ext cx="2160000" cy="162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7" y="3040620"/>
            <a:ext cx="2160000" cy="16053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7" y="1265948"/>
            <a:ext cx="2160000" cy="162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65948"/>
            <a:ext cx="2160000" cy="1620000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79564" y="3999664"/>
            <a:ext cx="2448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1200" dirty="0" smtClean="0"/>
              <a:t>&lt; Schulhaus </a:t>
            </a:r>
            <a:r>
              <a:rPr lang="de-DE" sz="1200" dirty="0" err="1" smtClean="0"/>
              <a:t>Gässli</a:t>
            </a:r>
            <a:endParaRPr lang="de-DE" sz="1200" dirty="0" smtClean="0"/>
          </a:p>
          <a:p>
            <a:pPr lvl="0"/>
            <a:r>
              <a:rPr lang="de-DE" sz="1200" dirty="0" smtClean="0"/>
              <a:t>&lt; Schulhaus neu</a:t>
            </a:r>
          </a:p>
          <a:p>
            <a:pPr lvl="0"/>
            <a:r>
              <a:rPr lang="de-DE" sz="1200" dirty="0"/>
              <a:t> </a:t>
            </a:r>
            <a:r>
              <a:rPr lang="de-DE" sz="1200" dirty="0" smtClean="0"/>
              <a:t>  (Visualisierung)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824029" y="3996144"/>
            <a:ext cx="15121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1200" dirty="0" smtClean="0"/>
              <a:t>Werkhof – Polizei &gt;</a:t>
            </a:r>
          </a:p>
          <a:p>
            <a:pPr lvl="0"/>
            <a:r>
              <a:rPr lang="de-DE" sz="1200" dirty="0" smtClean="0"/>
              <a:t>Schulhaus Dorf    &gt;</a:t>
            </a:r>
          </a:p>
        </p:txBody>
      </p:sp>
      <p:cxnSp>
        <p:nvCxnSpPr>
          <p:cNvPr id="18" name="Gerade Verbindung 17"/>
          <p:cNvCxnSpPr/>
          <p:nvPr/>
        </p:nvCxnSpPr>
        <p:spPr>
          <a:xfrm flipH="1">
            <a:off x="2483768" y="1596761"/>
            <a:ext cx="1080120" cy="184666"/>
          </a:xfrm>
          <a:prstGeom prst="line">
            <a:avLst/>
          </a:prstGeom>
          <a:ln w="15875" cap="rnd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>
            <a:off x="2483768" y="2569468"/>
            <a:ext cx="2520280" cy="1080120"/>
          </a:xfrm>
          <a:prstGeom prst="line">
            <a:avLst/>
          </a:prstGeom>
          <a:ln w="15875" cap="rnd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6012160" y="2569468"/>
            <a:ext cx="648072" cy="144016"/>
          </a:xfrm>
          <a:prstGeom prst="line">
            <a:avLst/>
          </a:prstGeom>
          <a:ln w="15875" cap="rnd">
            <a:solidFill>
              <a:srgbClr val="FFC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5436096" y="2641476"/>
            <a:ext cx="1368152" cy="1440160"/>
          </a:xfrm>
          <a:prstGeom prst="line">
            <a:avLst/>
          </a:prstGeom>
          <a:ln w="15875" cap="rnd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899592" y="3865612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dirty="0" smtClean="0"/>
              <a:t>Bibliothek bestehend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Volumenmodell</a:t>
            </a:r>
            <a:endParaRPr lang="en-US" sz="2333" dirty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2286" r="12077" b="27538"/>
          <a:stretch/>
        </p:blipFill>
        <p:spPr>
          <a:xfrm>
            <a:off x="1005416" y="1539160"/>
            <a:ext cx="3376683" cy="21104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3114" r="11816" b="26710"/>
          <a:stretch/>
        </p:blipFill>
        <p:spPr>
          <a:xfrm>
            <a:off x="4507174" y="1538705"/>
            <a:ext cx="3377410" cy="2110881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414195" y="3865612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dirty="0" smtClean="0"/>
              <a:t>Bibliothek projektiert</a:t>
            </a:r>
          </a:p>
        </p:txBody>
      </p:sp>
    </p:spTree>
    <p:extLst>
      <p:ext uri="{BB962C8B-B14F-4D97-AF65-F5344CB8AC3E}">
        <p14:creationId xmlns:p14="http://schemas.microsoft.com/office/powerpoint/2010/main" val="12619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851637"/>
              </p:ext>
            </p:extLst>
          </p:nvPr>
        </p:nvGraphicFramePr>
        <p:xfrm>
          <a:off x="5220072" y="877118"/>
          <a:ext cx="4381864" cy="4380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name="Acrobat Document" r:id="rId4" imgW="21945600" imgH="21935872" progId="AcroExch.Document.7">
                  <p:embed/>
                </p:oleObj>
              </mc:Choice>
              <mc:Fallback>
                <p:oleObj name="Acrobat Document" r:id="rId4" imgW="21945600" imgH="219358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0072" y="877118"/>
                        <a:ext cx="4381864" cy="4380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5940152" y="2056546"/>
            <a:ext cx="704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Galerie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sz="2333" dirty="0" smtClean="0">
                <a:solidFill>
                  <a:schemeClr val="accent2"/>
                </a:solidFill>
              </a:rPr>
              <a:t>Bibliothek Querschnitt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133062" y="769267"/>
            <a:ext cx="1267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Morgensonne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40352" y="769268"/>
            <a:ext cx="10801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Abendsonne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48709" y="3721596"/>
            <a:ext cx="704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Küche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032771" y="4572560"/>
            <a:ext cx="9565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Umkleiden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989332" y="4572559"/>
            <a:ext cx="9565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Duschen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501607"/>
              </p:ext>
            </p:extLst>
          </p:nvPr>
        </p:nvGraphicFramePr>
        <p:xfrm>
          <a:off x="-63027" y="2160328"/>
          <a:ext cx="5067075" cy="2389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Acrobat Document" r:id="rId7" imgW="29451244" imgH="13887315" progId="AcroExch.Document.7">
                  <p:embed/>
                </p:oleObj>
              </mc:Choice>
              <mc:Fallback>
                <p:oleObj name="Acrobat Document" r:id="rId7" imgW="29451244" imgH="138873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63027" y="2160328"/>
                        <a:ext cx="5067075" cy="2389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8172400" y="3721596"/>
            <a:ext cx="576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Platz</a:t>
            </a:r>
          </a:p>
        </p:txBody>
      </p:sp>
    </p:spTree>
    <p:extLst>
      <p:ext uri="{BB962C8B-B14F-4D97-AF65-F5344CB8AC3E}">
        <p14:creationId xmlns:p14="http://schemas.microsoft.com/office/powerpoint/2010/main" val="16052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223489"/>
              </p:ext>
            </p:extLst>
          </p:nvPr>
        </p:nvGraphicFramePr>
        <p:xfrm>
          <a:off x="899592" y="481236"/>
          <a:ext cx="3240000" cy="2805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Acrobat Document" r:id="rId4" imgW="25403031" imgH="21993157" progId="AcroExch.Document.7">
                  <p:embed/>
                </p:oleObj>
              </mc:Choice>
              <mc:Fallback>
                <p:oleObj name="Acrobat Document" r:id="rId4" imgW="25403031" imgH="219931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481236"/>
                        <a:ext cx="3240000" cy="2805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094967"/>
              </p:ext>
            </p:extLst>
          </p:nvPr>
        </p:nvGraphicFramePr>
        <p:xfrm>
          <a:off x="899592" y="3357928"/>
          <a:ext cx="3240000" cy="158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Acrobat Document" r:id="rId6" imgW="25403031" imgH="12401415" progId="AcroExch.Document.7">
                  <p:embed/>
                </p:oleObj>
              </mc:Choice>
              <mc:Fallback>
                <p:oleObj name="Acrobat Document" r:id="rId6" imgW="25403031" imgH="124014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9592" y="3357928"/>
                        <a:ext cx="3240000" cy="1582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de-DE" sz="2333" dirty="0" smtClean="0">
                <a:solidFill>
                  <a:schemeClr val="accent2"/>
                </a:solidFill>
              </a:rPr>
              <a:t>Bibliothek Grundrisse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004048" y="1596761"/>
            <a:ext cx="4073805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defTabSz="180000"/>
            <a:r>
              <a:rPr lang="de-DE" dirty="0" smtClean="0"/>
              <a:t>Raumangebot Bibliothek</a:t>
            </a:r>
          </a:p>
          <a:p>
            <a:pPr lvl="0" algn="just" defTabSz="180000"/>
            <a:endParaRPr lang="de-DE" u="sng" dirty="0" smtClean="0"/>
          </a:p>
          <a:p>
            <a:pPr lvl="0" algn="just" defTabSz="180000"/>
            <a:r>
              <a:rPr lang="de-DE" dirty="0" smtClean="0"/>
              <a:t>Bisher				Dachgeschoss</a:t>
            </a:r>
            <a:r>
              <a:rPr lang="de-DE" dirty="0"/>
              <a:t>	</a:t>
            </a:r>
            <a:r>
              <a:rPr lang="de-DE" dirty="0">
                <a:solidFill>
                  <a:schemeClr val="bg1"/>
                </a:solidFill>
              </a:rPr>
              <a:t>00</a:t>
            </a:r>
            <a:r>
              <a:rPr lang="de-DE" dirty="0"/>
              <a:t>0 m</a:t>
            </a:r>
            <a:r>
              <a:rPr lang="de-DE" baseline="30000" dirty="0"/>
              <a:t>2</a:t>
            </a:r>
          </a:p>
          <a:p>
            <a:pPr lvl="0" algn="just" defTabSz="180000"/>
            <a:r>
              <a:rPr lang="de-DE" dirty="0" smtClean="0"/>
              <a:t>							Obergeschoss	223 m</a:t>
            </a:r>
            <a:r>
              <a:rPr lang="de-DE" baseline="30000" dirty="0" smtClean="0"/>
              <a:t>2 *</a:t>
            </a:r>
          </a:p>
          <a:p>
            <a:pPr algn="just" defTabSz="180000"/>
            <a:endParaRPr lang="de-DE" sz="800" dirty="0"/>
          </a:p>
          <a:p>
            <a:pPr algn="just" defTabSz="180000"/>
            <a:r>
              <a:rPr lang="de-DE" b="1" dirty="0" smtClean="0"/>
              <a:t>							Total</a:t>
            </a:r>
            <a:r>
              <a:rPr lang="de-DE" b="1" dirty="0"/>
              <a:t>		</a:t>
            </a:r>
            <a:r>
              <a:rPr lang="de-DE" b="1" dirty="0" smtClean="0"/>
              <a:t>					223 m</a:t>
            </a:r>
            <a:r>
              <a:rPr lang="de-DE" b="1" baseline="30000" dirty="0" smtClean="0"/>
              <a:t>2 *</a:t>
            </a:r>
            <a:endParaRPr lang="de-DE" b="1" baseline="30000" dirty="0"/>
          </a:p>
          <a:p>
            <a:pPr lvl="0" algn="just" defTabSz="180000"/>
            <a:endParaRPr lang="de-DE" dirty="0"/>
          </a:p>
          <a:p>
            <a:pPr lvl="0" algn="just" defTabSz="180000"/>
            <a:r>
              <a:rPr lang="de-DE" dirty="0" smtClean="0">
                <a:solidFill>
                  <a:srgbClr val="FF0000"/>
                </a:solidFill>
              </a:rPr>
              <a:t>projektiert		Dachgeschoss</a:t>
            </a:r>
            <a:r>
              <a:rPr lang="de-DE" dirty="0">
                <a:solidFill>
                  <a:srgbClr val="FF0000"/>
                </a:solidFill>
              </a:rPr>
              <a:t>	189 m</a:t>
            </a:r>
            <a:r>
              <a:rPr lang="de-DE" baseline="30000" dirty="0">
                <a:solidFill>
                  <a:srgbClr val="FF0000"/>
                </a:solidFill>
              </a:rPr>
              <a:t>2</a:t>
            </a:r>
          </a:p>
          <a:p>
            <a:pPr algn="just" defTabSz="180000"/>
            <a:r>
              <a:rPr lang="de-DE" dirty="0" smtClean="0">
                <a:solidFill>
                  <a:srgbClr val="FF0000"/>
                </a:solidFill>
              </a:rPr>
              <a:t>							Obergeschoss	244 m</a:t>
            </a:r>
            <a:r>
              <a:rPr lang="de-DE" baseline="30000" dirty="0" smtClean="0">
                <a:solidFill>
                  <a:srgbClr val="FF0000"/>
                </a:solidFill>
              </a:rPr>
              <a:t>2</a:t>
            </a:r>
          </a:p>
          <a:p>
            <a:pPr algn="just" defTabSz="180000"/>
            <a:endParaRPr lang="de-DE" sz="800" dirty="0">
              <a:solidFill>
                <a:srgbClr val="FF0000"/>
              </a:solidFill>
            </a:endParaRPr>
          </a:p>
          <a:p>
            <a:pPr algn="just" defTabSz="180000"/>
            <a:r>
              <a:rPr lang="de-DE" b="1" dirty="0" smtClean="0">
                <a:solidFill>
                  <a:srgbClr val="FF0000"/>
                </a:solidFill>
              </a:rPr>
              <a:t>							Total	</a:t>
            </a:r>
            <a:r>
              <a:rPr lang="de-DE" b="1" dirty="0">
                <a:solidFill>
                  <a:srgbClr val="FF0000"/>
                </a:solidFill>
              </a:rPr>
              <a:t>	</a:t>
            </a:r>
            <a:r>
              <a:rPr lang="de-DE" b="1" dirty="0" smtClean="0">
                <a:solidFill>
                  <a:srgbClr val="FF0000"/>
                </a:solidFill>
              </a:rPr>
              <a:t>					433 m</a:t>
            </a:r>
            <a:r>
              <a:rPr lang="de-DE" b="1" baseline="30000" dirty="0" smtClean="0">
                <a:solidFill>
                  <a:srgbClr val="FF0000"/>
                </a:solidFill>
              </a:rPr>
              <a:t>2</a:t>
            </a:r>
          </a:p>
          <a:p>
            <a:pPr algn="just" defTabSz="180000"/>
            <a:endParaRPr lang="de-DE" sz="1200" dirty="0">
              <a:solidFill>
                <a:srgbClr val="FF0000"/>
              </a:solidFill>
            </a:endParaRPr>
          </a:p>
          <a:p>
            <a:pPr algn="just" defTabSz="180000"/>
            <a:r>
              <a:rPr lang="de-DE" sz="1200" dirty="0" smtClean="0">
                <a:solidFill>
                  <a:srgbClr val="FF0000"/>
                </a:solidFill>
              </a:rPr>
              <a:t>							* </a:t>
            </a:r>
            <a:r>
              <a:rPr lang="de-DE" sz="1200" dirty="0">
                <a:solidFill>
                  <a:srgbClr val="FF0000"/>
                </a:solidFill>
              </a:rPr>
              <a:t>inkl. Büro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76757" y="4225652"/>
            <a:ext cx="863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Ober-</a:t>
            </a:r>
          </a:p>
          <a:p>
            <a:pPr lvl="0" algn="just"/>
            <a:r>
              <a:rPr lang="de-DE" sz="1200" dirty="0" err="1" smtClean="0"/>
              <a:t>geschoss</a:t>
            </a:r>
            <a:endParaRPr lang="de-DE" sz="1200" b="1" baseline="30000" dirty="0">
              <a:solidFill>
                <a:srgbClr val="FF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7504" y="2497460"/>
            <a:ext cx="863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sz="1200" dirty="0" smtClean="0"/>
              <a:t>Dach-</a:t>
            </a:r>
          </a:p>
          <a:p>
            <a:pPr lvl="0" algn="just"/>
            <a:r>
              <a:rPr lang="de-DE" sz="1200" dirty="0" err="1"/>
              <a:t>g</a:t>
            </a:r>
            <a:r>
              <a:rPr lang="de-DE" sz="1200" dirty="0" err="1" smtClean="0"/>
              <a:t>eschoss</a:t>
            </a:r>
            <a:endParaRPr lang="de-DE" sz="12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290802"/>
              </p:ext>
            </p:extLst>
          </p:nvPr>
        </p:nvGraphicFramePr>
        <p:xfrm>
          <a:off x="2817358" y="1345332"/>
          <a:ext cx="3625701" cy="384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Acrobat Document" r:id="rId4" imgW="21945600" imgH="23288557" progId="AcroExch.Document.7">
                  <p:embed/>
                </p:oleObj>
              </mc:Choice>
              <mc:Fallback>
                <p:oleObj name="Acrobat Document" r:id="rId4" imgW="21945600" imgH="232885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7358" y="1345332"/>
                        <a:ext cx="3625701" cy="3848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Bibliothek Erdgeschoss</a:t>
            </a:r>
            <a:endParaRPr lang="en-US" sz="2333" dirty="0">
              <a:solidFill>
                <a:schemeClr val="accent2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162474"/>
              </p:ext>
            </p:extLst>
          </p:nvPr>
        </p:nvGraphicFramePr>
        <p:xfrm>
          <a:off x="7683718" y="4081636"/>
          <a:ext cx="1325510" cy="110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Acrobat Document" r:id="rId7" imgW="26479241" imgH="21993157" progId="AcroExch.Document.7">
                  <p:embed/>
                </p:oleObj>
              </mc:Choice>
              <mc:Fallback>
                <p:oleObj name="Acrobat Document" r:id="rId7" imgW="26479241" imgH="219931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83718" y="4081636"/>
                        <a:ext cx="1325510" cy="1101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15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500161"/>
              </p:ext>
            </p:extLst>
          </p:nvPr>
        </p:nvGraphicFramePr>
        <p:xfrm>
          <a:off x="323528" y="1201316"/>
          <a:ext cx="7864177" cy="383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Acrobat Document" r:id="rId4" imgW="25403031" imgH="12401415" progId="AcroExch.Document.7">
                  <p:embed/>
                </p:oleObj>
              </mc:Choice>
              <mc:Fallback>
                <p:oleObj name="Acrobat Document" r:id="rId4" imgW="25403031" imgH="124014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201316"/>
                        <a:ext cx="7864177" cy="3839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Bibliothek Obergeschoss</a:t>
            </a:r>
            <a:endParaRPr lang="en-US" sz="2333" dirty="0">
              <a:solidFill>
                <a:schemeClr val="accent2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410668"/>
              </p:ext>
            </p:extLst>
          </p:nvPr>
        </p:nvGraphicFramePr>
        <p:xfrm>
          <a:off x="7596336" y="4009628"/>
          <a:ext cx="1296000" cy="112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Acrobat Document" r:id="rId7" imgW="25403031" imgH="21993157" progId="AcroExch.Document.7">
                  <p:embed/>
                </p:oleObj>
              </mc:Choice>
              <mc:Fallback>
                <p:oleObj name="Acrobat Document" r:id="rId7" imgW="25403031" imgH="219931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96336" y="4009628"/>
                        <a:ext cx="1296000" cy="1122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0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770104"/>
              </p:ext>
            </p:extLst>
          </p:nvPr>
        </p:nvGraphicFramePr>
        <p:xfrm>
          <a:off x="1332178" y="194254"/>
          <a:ext cx="5832000" cy="504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Acrobat Document" r:id="rId4" imgW="25403031" imgH="21993157" progId="AcroExch.Document.7">
                  <p:embed/>
                </p:oleObj>
              </mc:Choice>
              <mc:Fallback>
                <p:oleObj name="Acrobat Document" r:id="rId4" imgW="25403031" imgH="219931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2178" y="194254"/>
                        <a:ext cx="5832000" cy="5049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503839"/>
            <a:ext cx="6879167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Bibliothek Dachgeschoss</a:t>
            </a:r>
            <a:endParaRPr lang="en-US" sz="2333" dirty="0">
              <a:solidFill>
                <a:schemeClr val="accent2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388265"/>
              </p:ext>
            </p:extLst>
          </p:nvPr>
        </p:nvGraphicFramePr>
        <p:xfrm>
          <a:off x="7668344" y="4009627"/>
          <a:ext cx="1296000" cy="1122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Acrobat Document" r:id="rId7" imgW="25403031" imgH="21993157" progId="AcroExch.Document.7">
                  <p:embed/>
                </p:oleObj>
              </mc:Choice>
              <mc:Fallback>
                <p:oleObj name="Acrobat Document" r:id="rId7" imgW="25403031" imgH="219931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68344" y="4009627"/>
                        <a:ext cx="1296000" cy="1122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53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Ablauf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443804" y="1517196"/>
            <a:ext cx="637281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dirty="0" smtClean="0"/>
              <a:t>Kurt Roth………................	Prozessanalyse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Manfred Steger……………	Lösungsstrategien</a:t>
            </a:r>
          </a:p>
          <a:p>
            <a:pPr lvl="0"/>
            <a:r>
              <a:rPr lang="de-DE" dirty="0"/>
              <a:t>	</a:t>
            </a:r>
            <a:r>
              <a:rPr lang="de-DE" dirty="0" smtClean="0"/>
              <a:t>		Entscheid, Begründung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Urs Mellert…………………	Projekt Aufstockung Bibliothek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Manfred Steger……………	Kosten, Termine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Brigitte </a:t>
            </a:r>
            <a:r>
              <a:rPr lang="de-DE" dirty="0" err="1" smtClean="0"/>
              <a:t>Boller</a:t>
            </a:r>
            <a:r>
              <a:rPr lang="de-DE" dirty="0" smtClean="0"/>
              <a:t>………………Weshalb es die Bibliothek braucht</a:t>
            </a:r>
          </a:p>
          <a:p>
            <a:pPr lvl="0"/>
            <a:endParaRPr lang="de-DE" dirty="0"/>
          </a:p>
          <a:p>
            <a:pPr lvl="0"/>
            <a:r>
              <a:rPr lang="de-DE" dirty="0" smtClean="0"/>
              <a:t>…………...…………………	Fragen, Diskussion		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973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13540" r="3394" b="13570"/>
          <a:stretch/>
        </p:blipFill>
        <p:spPr>
          <a:xfrm>
            <a:off x="998604" y="697260"/>
            <a:ext cx="6879167" cy="4068000"/>
          </a:xfrm>
          <a:prstGeom prst="rect">
            <a:avLst/>
          </a:prstGeom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Heutige Erscheinung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5" t="13540" r="3394" b="13570"/>
          <a:stretch/>
        </p:blipFill>
        <p:spPr>
          <a:xfrm>
            <a:off x="998604" y="697260"/>
            <a:ext cx="6879167" cy="4068000"/>
          </a:xfrm>
          <a:prstGeom prst="rect">
            <a:avLst/>
          </a:prstGeom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Erscheinung morgen?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-1" r="-123" b="2827"/>
          <a:stretch/>
        </p:blipFill>
        <p:spPr>
          <a:xfrm>
            <a:off x="1008584" y="646947"/>
            <a:ext cx="6876000" cy="4176000"/>
          </a:xfrm>
          <a:prstGeom prst="rect">
            <a:avLst/>
          </a:prstGeom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Visualisierung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Kosten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76670" y="1292847"/>
            <a:ext cx="7056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dirty="0" smtClean="0"/>
              <a:t>Genehmigtes Projekt </a:t>
            </a:r>
            <a:r>
              <a:rPr lang="de-DE" sz="1200" dirty="0" smtClean="0"/>
              <a:t>vom 14.06.2015	</a:t>
            </a:r>
            <a:r>
              <a:rPr lang="de-DE" dirty="0" smtClean="0"/>
              <a:t>		Fr. 1‘414‘400</a:t>
            </a:r>
          </a:p>
          <a:p>
            <a:pPr lvl="0"/>
            <a:endParaRPr lang="de-DE" dirty="0" smtClean="0"/>
          </a:p>
          <a:p>
            <a:pPr lvl="0"/>
            <a:endParaRPr lang="de-DE" b="1" dirty="0"/>
          </a:p>
          <a:p>
            <a:pPr lvl="0"/>
            <a:r>
              <a:rPr lang="de-DE" b="1" dirty="0" smtClean="0"/>
              <a:t>Aufstockung der bestehenden Bibliothek mit Galerie und Ausbau Logopädie-Zimmer</a:t>
            </a:r>
          </a:p>
          <a:p>
            <a:pPr lvl="0"/>
            <a:endParaRPr lang="de-DE" b="1" dirty="0"/>
          </a:p>
          <a:p>
            <a:pPr lvl="0"/>
            <a:r>
              <a:rPr lang="de-DE" b="1" dirty="0" smtClean="0"/>
              <a:t>Gesamtkosten Bibliothek neu			Fr. 1‘803‘000</a:t>
            </a:r>
          </a:p>
          <a:p>
            <a:pPr lvl="0"/>
            <a:endParaRPr lang="de-DE" b="1" dirty="0"/>
          </a:p>
          <a:p>
            <a:pPr lvl="0"/>
            <a:r>
              <a:rPr lang="de-DE" b="1" dirty="0" smtClean="0"/>
              <a:t>Mehrkosten  					</a:t>
            </a:r>
            <a:r>
              <a:rPr lang="de-DE" b="1" u="sng" dirty="0" smtClean="0"/>
              <a:t>Fr.    388‘600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19607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081212" y="1812199"/>
            <a:ext cx="335320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Abbrucharbeiten</a:t>
            </a: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Neubauvolumen</a:t>
            </a:r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Notdachkonstruktion für das Aufrichten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Zusätzlicher Planungsprozess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Lüftungsanlage mit Bypass zu Foyer </a:t>
            </a:r>
            <a:r>
              <a:rPr lang="de-DE" b="1" dirty="0" err="1" smtClean="0">
                <a:solidFill>
                  <a:schemeClr val="bg1"/>
                </a:solidFill>
              </a:rPr>
              <a:t>nstaltung</a:t>
            </a:r>
            <a:r>
              <a:rPr lang="de-DE" b="1" dirty="0" smtClean="0">
                <a:solidFill>
                  <a:schemeClr val="bg1"/>
                </a:solidFill>
              </a:rPr>
              <a:t>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Kosten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0" y="1442867"/>
            <a:ext cx="7025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b="1" dirty="0" smtClean="0"/>
              <a:t>Mehrkostenbegründung: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37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151350" y="4089743"/>
            <a:ext cx="5081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bg1"/>
                </a:solidFill>
              </a:rPr>
              <a:t>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Kosten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0" y="1442867"/>
            <a:ext cx="7025613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dirty="0" smtClean="0">
                <a:solidFill>
                  <a:srgbClr val="FF0000"/>
                </a:solidFill>
              </a:rPr>
              <a:t>Kosten bei einer Ablehnung der Vorlage:</a:t>
            </a:r>
          </a:p>
          <a:p>
            <a:pPr lvl="0"/>
            <a:endParaRPr lang="de-DE" b="1" dirty="0">
              <a:solidFill>
                <a:srgbClr val="FF0000"/>
              </a:solidFill>
            </a:endParaRPr>
          </a:p>
          <a:p>
            <a:pPr lvl="0"/>
            <a:r>
              <a:rPr lang="de-DE" b="1" dirty="0" smtClean="0"/>
              <a:t>Fixkosten für Sanierung Bibliothek		Fr. 452‘000</a:t>
            </a:r>
          </a:p>
          <a:p>
            <a:pPr lvl="0"/>
            <a:endParaRPr lang="de-DE" b="1" dirty="0" smtClean="0"/>
          </a:p>
          <a:p>
            <a:pPr lvl="0"/>
            <a:r>
              <a:rPr lang="de-DE" sz="1400" b="1" dirty="0" smtClean="0"/>
              <a:t>Fixe Folgekosten				</a:t>
            </a:r>
            <a:r>
              <a:rPr lang="de-DE" sz="1200" dirty="0" smtClean="0"/>
              <a:t>Fr. 174‘000</a:t>
            </a:r>
          </a:p>
          <a:p>
            <a:pPr lvl="0"/>
            <a:r>
              <a:rPr lang="de-DE" sz="1200" dirty="0" smtClean="0"/>
              <a:t>„Sanierung mit Ausbaustandard Halle“</a:t>
            </a:r>
          </a:p>
          <a:p>
            <a:pPr lvl="0"/>
            <a:endParaRPr lang="de-DE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Ersatz </a:t>
            </a:r>
            <a:r>
              <a:rPr lang="de-DE" sz="1200" dirty="0" err="1" smtClean="0"/>
              <a:t>Oblichter</a:t>
            </a:r>
            <a:r>
              <a:rPr lang="de-DE" sz="1200" dirty="0" smtClean="0"/>
              <a:t> mit Dachanpassungen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Brandschutztüren + Ersatz Holztäfer Treppenhaus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Fassadensanierung (Gipser, Maler etc.)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Oberflächen etc. (Maler, Bodenleger etc.)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Beleuchtungsersatz und Elektroanpassungen etc.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Baunebenkosten und Reserven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Honorare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5751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151350" y="4089743"/>
            <a:ext cx="5081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bg1"/>
                </a:solidFill>
              </a:rPr>
              <a:t>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Kosten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0" y="1442867"/>
            <a:ext cx="70256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1400" b="1" dirty="0" smtClean="0"/>
              <a:t>Optimierte Sanierungskosten			</a:t>
            </a:r>
            <a:r>
              <a:rPr lang="de-DE" sz="1200" dirty="0" smtClean="0"/>
              <a:t>Fr. 92‘000</a:t>
            </a:r>
          </a:p>
          <a:p>
            <a:pPr lvl="0"/>
            <a:r>
              <a:rPr lang="de-DE" sz="1200" dirty="0" smtClean="0"/>
              <a:t>„betriebliche und nutzungsoptimierte Verbesserungen“</a:t>
            </a:r>
          </a:p>
          <a:p>
            <a:pPr lvl="0"/>
            <a:endParaRPr lang="de-DE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Neuer Sonnenschutz Bibliothek und Sitzungszimmer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Erweiterte Elektroinstallationen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Innere Sanierungen der Räume (Gipser, Maler etc.)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Baunebenkosten und Reserven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Honorare</a:t>
            </a:r>
          </a:p>
          <a:p>
            <a:pPr lvl="0"/>
            <a:endParaRPr lang="de-DE" sz="1200" dirty="0" smtClean="0"/>
          </a:p>
          <a:p>
            <a:pPr lvl="0"/>
            <a:endParaRPr lang="de-DE" sz="1200" dirty="0"/>
          </a:p>
          <a:p>
            <a:pPr lvl="0"/>
            <a:r>
              <a:rPr lang="de-DE" sz="1400" b="1" dirty="0" smtClean="0"/>
              <a:t>Fixkosten ursprüngliche Projektierung		</a:t>
            </a:r>
            <a:r>
              <a:rPr lang="de-DE" sz="1200" dirty="0" smtClean="0"/>
              <a:t>Fr. 186‘000</a:t>
            </a:r>
          </a:p>
          <a:p>
            <a:pPr lvl="0"/>
            <a:r>
              <a:rPr lang="de-DE" sz="1200" dirty="0" smtClean="0"/>
              <a:t>„bis jetzt entstandener Planungs-Mehraufwand“</a:t>
            </a:r>
          </a:p>
          <a:p>
            <a:pPr lvl="0"/>
            <a:endParaRPr lang="de-DE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Honorare + Baunebenkosten (Architekt, Fachingenieure etc.) für ursprüngliches Projekt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Honorare (Architekt, Fachingenieure etc.) für neues Projekt + KV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Gutachten + Anwalt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904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1151350" y="4089743"/>
            <a:ext cx="5081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bg1"/>
                </a:solidFill>
              </a:rPr>
              <a:t>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Termine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0" y="1442867"/>
            <a:ext cx="702561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1400" b="1" dirty="0" smtClean="0"/>
              <a:t>Urnenabstimmung				24. September 2017</a:t>
            </a:r>
          </a:p>
          <a:p>
            <a:pPr lvl="0"/>
            <a:endParaRPr lang="de-DE" sz="1200" dirty="0"/>
          </a:p>
          <a:p>
            <a:pPr lvl="0"/>
            <a:r>
              <a:rPr lang="de-DE" sz="1200" dirty="0" smtClean="0"/>
              <a:t>Baueingabe und Subventionsgesuch GVZ		</a:t>
            </a:r>
          </a:p>
          <a:p>
            <a:pPr lvl="0"/>
            <a:endParaRPr lang="de-DE" sz="1200" dirty="0"/>
          </a:p>
          <a:p>
            <a:pPr lvl="0"/>
            <a:r>
              <a:rPr lang="de-DE" sz="1200" dirty="0" smtClean="0"/>
              <a:t>Detailprojekt und Ausschreibungen			</a:t>
            </a:r>
          </a:p>
          <a:p>
            <a:pPr lvl="0"/>
            <a:endParaRPr lang="de-DE" sz="1200" dirty="0"/>
          </a:p>
          <a:p>
            <a:pPr lvl="0"/>
            <a:r>
              <a:rPr lang="de-DE" sz="1400" b="1" dirty="0" smtClean="0"/>
              <a:t>Baubeginn				Mitte März 2019</a:t>
            </a:r>
          </a:p>
          <a:p>
            <a:pPr lvl="0"/>
            <a:r>
              <a:rPr lang="de-DE" sz="1200" dirty="0" smtClean="0"/>
              <a:t>(nach </a:t>
            </a:r>
            <a:r>
              <a:rPr lang="de-DE" sz="1200" dirty="0" err="1" smtClean="0"/>
              <a:t>Fasnachtsball</a:t>
            </a:r>
            <a:r>
              <a:rPr lang="de-DE" sz="1200" dirty="0" smtClean="0"/>
              <a:t> Feuerwehr)</a:t>
            </a:r>
          </a:p>
        </p:txBody>
      </p:sp>
    </p:spTree>
    <p:extLst>
      <p:ext uri="{BB962C8B-B14F-4D97-AF65-F5344CB8AC3E}">
        <p14:creationId xmlns:p14="http://schemas.microsoft.com/office/powerpoint/2010/main" val="22883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Weshalb es die Bibliothek braucht</a:t>
            </a:r>
            <a:br>
              <a:rPr lang="de-DE" sz="2333" dirty="0" smtClean="0">
                <a:solidFill>
                  <a:schemeClr val="accent2"/>
                </a:solidFill>
              </a:rPr>
            </a:b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273324"/>
            <a:ext cx="7385653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Konzept Bibliothek 2035 angenommen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Geplante </a:t>
            </a:r>
            <a:r>
              <a:rPr lang="de-DE" dirty="0" err="1" smtClean="0">
                <a:sym typeface="Wingdings" panose="05000000000000000000" pitchFamily="2" charset="2"/>
              </a:rPr>
              <a:t>Grösse</a:t>
            </a:r>
            <a:r>
              <a:rPr lang="de-DE" dirty="0" smtClean="0">
                <a:sym typeface="Wingdings" panose="05000000000000000000" pitchFamily="2" charset="2"/>
              </a:rPr>
              <a:t> in m</a:t>
            </a:r>
            <a:r>
              <a:rPr lang="de-DE" baseline="30000" dirty="0" smtClean="0">
                <a:sym typeface="Wingdings" panose="05000000000000000000" pitchFamily="2" charset="2"/>
              </a:rPr>
              <a:t>2</a:t>
            </a:r>
            <a:r>
              <a:rPr lang="de-DE" dirty="0" smtClean="0">
                <a:sym typeface="Wingdings" panose="05000000000000000000" pitchFamily="2" charset="2"/>
              </a:rPr>
              <a:t> erreicht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Kompakte Lösung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err="1" smtClean="0">
                <a:sym typeface="Wingdings" panose="05000000000000000000" pitchFamily="2" charset="2"/>
              </a:rPr>
              <a:t>Zeitgemäss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Investition für Zukunft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Infrastruktur für alle Bevölkerungsschichten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Printmedium hat nicht ausgedient</a:t>
            </a:r>
          </a:p>
          <a:p>
            <a:pPr marL="285750" lvl="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Aus der Not eine Tugend gemacht</a:t>
            </a: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à"/>
            </a:pPr>
            <a:endParaRPr lang="de-DE" dirty="0"/>
          </a:p>
          <a:p>
            <a:pPr lvl="0"/>
            <a:r>
              <a:rPr lang="de-DE" dirty="0"/>
              <a:t>		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18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Danke für Ihre Aufmerksamkeit!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>
                <a:solidFill>
                  <a:schemeClr val="accent2"/>
                </a:solidFill>
              </a:rPr>
              <a:t>Prozessanalyse (1)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454221"/>
            <a:ext cx="7385653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de-DE" dirty="0"/>
              <a:t>Nach Entscheid GR 2013 zur Sanierung der Wisenthalle und der Erweiterung der Bibliothek:  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 panose="05000000000000000000" pitchFamily="2" charset="2"/>
              </a:rPr>
              <a:t>Anfangs </a:t>
            </a:r>
            <a:r>
              <a:rPr lang="de-DE" dirty="0">
                <a:sym typeface="Wingdings" panose="05000000000000000000" pitchFamily="2" charset="2"/>
              </a:rPr>
              <a:t>2014: Vergabe Architekturauftrag im freihändigen Verfahren an Büro Schneider Gmür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September 2014: Zustimmung GR zu  Konzept „Bibliothek 2015“ (Ausbau im Dachstock der WH) - ohne Berücksichtigung der neuen per 1.1.2015 in Kraft getretenen </a:t>
            </a:r>
            <a:r>
              <a:rPr lang="de-DE" dirty="0" err="1">
                <a:sym typeface="Wingdings" panose="05000000000000000000" pitchFamily="2" charset="2"/>
              </a:rPr>
              <a:t>Brandschutzmassnahmen</a:t>
            </a: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14. Juni 2015: Zustimmung an Urnenabstimmung zu umfassender Sanierung und (in getrennter Abstimmung) zur Erweiterung Bibliothek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à"/>
            </a:pPr>
            <a:endParaRPr lang="de-DE" dirty="0"/>
          </a:p>
          <a:p>
            <a:pPr lvl="0"/>
            <a:r>
              <a:rPr lang="de-DE" dirty="0"/>
              <a:t>		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8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-1" r="-123" b="2827"/>
          <a:stretch/>
        </p:blipFill>
        <p:spPr>
          <a:xfrm>
            <a:off x="1008584" y="646947"/>
            <a:ext cx="6876000" cy="4176000"/>
          </a:xfrm>
          <a:prstGeom prst="rect">
            <a:avLst/>
          </a:prstGeom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Fragen, Diskussion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Zusatzmaterial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Heutige Bibliothek</a:t>
            </a:r>
            <a:endParaRPr lang="en-US" sz="2333" dirty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3"/>
          <a:stretch/>
        </p:blipFill>
        <p:spPr>
          <a:xfrm>
            <a:off x="1872701" y="1489348"/>
            <a:ext cx="517815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786976"/>
              </p:ext>
            </p:extLst>
          </p:nvPr>
        </p:nvGraphicFramePr>
        <p:xfrm>
          <a:off x="539552" y="697260"/>
          <a:ext cx="21431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Acrobat Document" r:id="rId4" imgW="16544832" imgH="31384672" progId="AcroExch.Document.7">
                  <p:embed/>
                </p:oleObj>
              </mc:Choice>
              <mc:Fallback>
                <p:oleObj name="Acrobat Document" r:id="rId4" imgW="16544832" imgH="313846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697260"/>
                        <a:ext cx="21431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710052"/>
              </p:ext>
            </p:extLst>
          </p:nvPr>
        </p:nvGraphicFramePr>
        <p:xfrm>
          <a:off x="6090189" y="697260"/>
          <a:ext cx="21431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Acrobat Document" r:id="rId6" imgW="16544832" imgH="31384672" progId="AcroExch.Document.7">
                  <p:embed/>
                </p:oleObj>
              </mc:Choice>
              <mc:Fallback>
                <p:oleObj name="Acrobat Document" r:id="rId6" imgW="16544832" imgH="313846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0189" y="697260"/>
                        <a:ext cx="21431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Multifunktionaler Raum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43808" y="1412095"/>
            <a:ext cx="327259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Ehemalige Logopädie Dachgeschoss</a:t>
            </a:r>
          </a:p>
          <a:p>
            <a:pPr lvl="0" defTabSz="90000"/>
            <a:endParaRPr lang="de-DE" sz="1200" dirty="0" smtClean="0"/>
          </a:p>
          <a:p>
            <a:pPr lvl="0" defTabSz="90000"/>
            <a:r>
              <a:rPr lang="de-DE" sz="1200" dirty="0" smtClean="0">
                <a:sym typeface="Symbol"/>
              </a:rPr>
              <a:t>		</a:t>
            </a:r>
            <a:r>
              <a:rPr lang="de-DE" sz="1200" dirty="0" smtClean="0"/>
              <a:t>Als </a:t>
            </a:r>
            <a:r>
              <a:rPr lang="de-DE" sz="1200" dirty="0" err="1" smtClean="0"/>
              <a:t>Logopädieraum</a:t>
            </a:r>
            <a:r>
              <a:rPr lang="de-DE" sz="1200" dirty="0" smtClean="0"/>
              <a:t> nicht</a:t>
            </a:r>
            <a:r>
              <a:rPr lang="de-DE" sz="1200" dirty="0"/>
              <a:t> </a:t>
            </a:r>
            <a:r>
              <a:rPr lang="de-DE" sz="1200" dirty="0" smtClean="0"/>
              <a:t>mehr genutzt</a:t>
            </a:r>
          </a:p>
          <a:p>
            <a:pPr lvl="0" defTabSz="90000"/>
            <a:r>
              <a:rPr lang="de-DE" sz="1200" dirty="0">
                <a:sym typeface="Symbol"/>
              </a:rPr>
              <a:t>		</a:t>
            </a:r>
            <a:r>
              <a:rPr lang="de-DE" sz="1200" dirty="0" smtClean="0">
                <a:sym typeface="Symbol"/>
              </a:rPr>
              <a:t>Bisher s</a:t>
            </a:r>
            <a:r>
              <a:rPr lang="de-DE" sz="1200" dirty="0" smtClean="0"/>
              <a:t>chlechte Fremdnutzung</a:t>
            </a:r>
            <a:br>
              <a:rPr lang="de-DE" sz="1200" dirty="0" smtClean="0"/>
            </a:br>
            <a:endParaRPr lang="de-DE" sz="1200" dirty="0" smtClean="0"/>
          </a:p>
          <a:p>
            <a:pPr lvl="0" defTabSz="90000"/>
            <a:r>
              <a:rPr lang="de-DE" sz="1200" dirty="0">
                <a:sym typeface="Symbol"/>
              </a:rPr>
              <a:t>		</a:t>
            </a:r>
            <a:r>
              <a:rPr lang="de-DE" sz="1200" dirty="0" smtClean="0">
                <a:sym typeface="Symbol"/>
              </a:rPr>
              <a:t>Neu zur Erweiterung der Bibliothek genutzt</a:t>
            </a:r>
            <a:br>
              <a:rPr lang="de-DE" sz="1200" dirty="0" smtClean="0">
                <a:sym typeface="Symbol"/>
              </a:rPr>
            </a:br>
            <a:endParaRPr lang="de-DE" sz="1200" dirty="0" smtClean="0">
              <a:sym typeface="Symbol"/>
            </a:endParaRPr>
          </a:p>
          <a:p>
            <a:pPr lvl="0" defTabSz="90000"/>
            <a:r>
              <a:rPr lang="de-DE" sz="1200" dirty="0" smtClean="0">
                <a:sym typeface="Symbol"/>
              </a:rPr>
              <a:t>		Multifunktionale Nutzung möglich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/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	. Für spezielle Medien der Bibliothek</a:t>
            </a:r>
            <a:br>
              <a:rPr lang="de-DE" sz="1200" dirty="0" smtClean="0">
                <a:sym typeface="Symbol"/>
              </a:rPr>
            </a:br>
            <a:endParaRPr lang="de-DE" sz="1200" dirty="0" smtClean="0">
              <a:sym typeface="Symbol"/>
            </a:endParaRPr>
          </a:p>
          <a:p>
            <a:pPr lvl="0" defTabSz="90000"/>
            <a:r>
              <a:rPr lang="de-DE" sz="1200" dirty="0" smtClean="0">
                <a:sym typeface="Symbol"/>
              </a:rPr>
              <a:t>      oder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/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	. Für kleinere Veranstaltungen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	  wie Büchervorstellungen, Foto- oder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	  Filmprojektionen, </a:t>
            </a:r>
            <a:r>
              <a:rPr lang="de-DE" sz="1200" dirty="0" err="1" smtClean="0">
                <a:sym typeface="Symbol"/>
              </a:rPr>
              <a:t>Schnägg</a:t>
            </a:r>
            <a:r>
              <a:rPr lang="de-DE" sz="1200" dirty="0" smtClean="0">
                <a:sym typeface="Symbol"/>
              </a:rPr>
              <a:t> </a:t>
            </a:r>
            <a:r>
              <a:rPr lang="de-DE" sz="1200" dirty="0" err="1" smtClean="0">
                <a:sym typeface="Symbol"/>
              </a:rPr>
              <a:t>Schnaaggi</a:t>
            </a:r>
            <a:r>
              <a:rPr lang="de-DE" sz="1200" dirty="0" smtClean="0">
                <a:sym typeface="Symbol"/>
              </a:rPr>
              <a:t>,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    </a:t>
            </a:r>
            <a:r>
              <a:rPr lang="de-DE" sz="1200" dirty="0" err="1" smtClean="0">
                <a:sym typeface="Symbol"/>
              </a:rPr>
              <a:t>Bärenami</a:t>
            </a:r>
            <a:r>
              <a:rPr lang="de-DE" sz="1200" dirty="0" smtClean="0">
                <a:sym typeface="Symbol"/>
              </a:rPr>
              <a:t>, BB Kino oder für Schulklassen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		zum arbeiten</a:t>
            </a:r>
            <a:br>
              <a:rPr lang="de-DE" sz="1200" dirty="0" smtClean="0">
                <a:sym typeface="Symbol"/>
              </a:rPr>
            </a:br>
            <a:r>
              <a:rPr lang="de-DE" sz="1200" dirty="0" smtClean="0">
                <a:sym typeface="Symbol"/>
              </a:rPr>
              <a:t>		</a:t>
            </a:r>
            <a:endParaRPr lang="de-DE" sz="1200" dirty="0" smtClean="0"/>
          </a:p>
          <a:p>
            <a:pPr marL="285750" lvl="0" indent="-285750" defTabSz="90000">
              <a:buFont typeface="Symbol"/>
              <a:buChar char="·"/>
            </a:pP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19310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" b="315"/>
          <a:stretch/>
        </p:blipFill>
        <p:spPr>
          <a:xfrm>
            <a:off x="1010344" y="647319"/>
            <a:ext cx="6876000" cy="4176000"/>
          </a:xfrm>
          <a:prstGeom prst="rect">
            <a:avLst/>
          </a:prstGeom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Visualisierung</a:t>
            </a:r>
            <a:endParaRPr lang="en-US" sz="23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641295"/>
              </p:ext>
            </p:extLst>
          </p:nvPr>
        </p:nvGraphicFramePr>
        <p:xfrm>
          <a:off x="704692" y="913284"/>
          <a:ext cx="7480615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Acrobat Document" r:id="rId4" imgW="31337042" imgH="16592415" progId="AcroExch.Document.7">
                  <p:embed/>
                </p:oleObj>
              </mc:Choice>
              <mc:Fallback>
                <p:oleObj name="Acrobat Document" r:id="rId4" imgW="31337042" imgH="165924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4692" y="913284"/>
                        <a:ext cx="7480615" cy="396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Fassaden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1520" y="1410662"/>
            <a:ext cx="8640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Nord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172400" y="1410299"/>
            <a:ext cx="8640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West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6030" y="3278515"/>
            <a:ext cx="8640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Süd</a:t>
            </a:r>
          </a:p>
        </p:txBody>
      </p:sp>
    </p:spTree>
    <p:extLst>
      <p:ext uri="{BB962C8B-B14F-4D97-AF65-F5344CB8AC3E}">
        <p14:creationId xmlns:p14="http://schemas.microsoft.com/office/powerpoint/2010/main" val="499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768099"/>
              </p:ext>
            </p:extLst>
          </p:nvPr>
        </p:nvGraphicFramePr>
        <p:xfrm>
          <a:off x="4427984" y="1129308"/>
          <a:ext cx="43195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Acrobat Document" r:id="rId4" imgW="16763910" imgH="15773400" progId="AcroExch.Document.7">
                  <p:embed/>
                </p:oleObj>
              </mc:Choice>
              <mc:Fallback>
                <p:oleObj name="Acrobat Document" r:id="rId4" imgW="16763910" imgH="15773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7984" y="1129308"/>
                        <a:ext cx="43195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550850"/>
              </p:ext>
            </p:extLst>
          </p:nvPr>
        </p:nvGraphicFramePr>
        <p:xfrm>
          <a:off x="395536" y="1129308"/>
          <a:ext cx="43195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Acrobat Document" r:id="rId6" imgW="16763910" imgH="15773400" progId="AcroExch.Document.7">
                  <p:embed/>
                </p:oleObj>
              </mc:Choice>
              <mc:Fallback>
                <p:oleObj name="Acrobat Document" r:id="rId6" imgW="16763910" imgH="15773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536" y="1129308"/>
                        <a:ext cx="43195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Ursprüngliches Projekt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022203" y="4784785"/>
            <a:ext cx="12241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Dachgeschoss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987824" y="4784784"/>
            <a:ext cx="12241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Obergeschoss</a:t>
            </a:r>
          </a:p>
        </p:txBody>
      </p:sp>
    </p:spTree>
    <p:extLst>
      <p:ext uri="{BB962C8B-B14F-4D97-AF65-F5344CB8AC3E}">
        <p14:creationId xmlns:p14="http://schemas.microsoft.com/office/powerpoint/2010/main" val="9817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492768"/>
              </p:ext>
            </p:extLst>
          </p:nvPr>
        </p:nvGraphicFramePr>
        <p:xfrm>
          <a:off x="35496" y="1705372"/>
          <a:ext cx="4680000" cy="312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Acrobat Document" r:id="rId4" imgW="11906109" imgH="7943715" progId="AcroExch.Document.7">
                  <p:embed/>
                </p:oleObj>
              </mc:Choice>
              <mc:Fallback>
                <p:oleObj name="Acrobat Document" r:id="rId4" imgW="11906109" imgH="79437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6" y="1705372"/>
                        <a:ext cx="4680000" cy="3122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88862"/>
              </p:ext>
            </p:extLst>
          </p:nvPr>
        </p:nvGraphicFramePr>
        <p:xfrm>
          <a:off x="4464000" y="1345332"/>
          <a:ext cx="4680000" cy="3122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Acrobat Document" r:id="rId6" imgW="11906109" imgH="7943715" progId="AcroExch.Document.7">
                  <p:embed/>
                </p:oleObj>
              </mc:Choice>
              <mc:Fallback>
                <p:oleObj name="Acrobat Document" r:id="rId6" imgW="11906109" imgH="79437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64000" y="1345332"/>
                        <a:ext cx="4680000" cy="3122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Ursprüngliches Projekt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129465" y="4632002"/>
            <a:ext cx="1510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/>
              <a:t>Schnitt durch Halle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076056" y="1919925"/>
            <a:ext cx="1259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>
                <a:solidFill>
                  <a:srgbClr val="00B0F0"/>
                </a:solidFill>
              </a:rPr>
              <a:t>Brandabschnitt</a:t>
            </a:r>
          </a:p>
        </p:txBody>
      </p:sp>
      <p:cxnSp>
        <p:nvCxnSpPr>
          <p:cNvPr id="11" name="Gewinkelte Verbindung 10"/>
          <p:cNvCxnSpPr/>
          <p:nvPr/>
        </p:nvCxnSpPr>
        <p:spPr>
          <a:xfrm rot="10800000">
            <a:off x="5436096" y="2209430"/>
            <a:ext cx="3456384" cy="576063"/>
          </a:xfrm>
          <a:prstGeom prst="bentConnector3">
            <a:avLst>
              <a:gd name="adj1" fmla="val 77166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winkelte Verbindung 26"/>
          <p:cNvCxnSpPr/>
          <p:nvPr/>
        </p:nvCxnSpPr>
        <p:spPr>
          <a:xfrm rot="10800000" flipV="1">
            <a:off x="4630213" y="2785492"/>
            <a:ext cx="4262268" cy="792087"/>
          </a:xfrm>
          <a:prstGeom prst="bentConnector3">
            <a:avLst>
              <a:gd name="adj1" fmla="val 57055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6479462" y="3577340"/>
            <a:ext cx="2413018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6804248" y="2793163"/>
            <a:ext cx="1483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>
                <a:solidFill>
                  <a:srgbClr val="00B0F0"/>
                </a:solidFill>
              </a:rPr>
              <a:t>Raum mit hoher Personenbelegung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6840971" y="1642927"/>
            <a:ext cx="8679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0000"/>
            <a:r>
              <a:rPr lang="de-DE" sz="1200" dirty="0" smtClean="0">
                <a:solidFill>
                  <a:srgbClr val="00B0F0"/>
                </a:solidFill>
              </a:rPr>
              <a:t>Bibliothek</a:t>
            </a:r>
          </a:p>
        </p:txBody>
      </p:sp>
    </p:spTree>
    <p:extLst>
      <p:ext uri="{BB962C8B-B14F-4D97-AF65-F5344CB8AC3E}">
        <p14:creationId xmlns:p14="http://schemas.microsoft.com/office/powerpoint/2010/main" val="18171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>
                <a:solidFill>
                  <a:schemeClr val="accent2"/>
                </a:solidFill>
              </a:rPr>
              <a:t>Prozessanalyse (2)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273324"/>
            <a:ext cx="738565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15. Juni 2015: Vergabe der weiteren Architekturleistungen - nach offener Ausschreibung – an </a:t>
            </a:r>
            <a:r>
              <a:rPr lang="de-DE" dirty="0" smtClean="0">
                <a:sym typeface="Wingdings" panose="05000000000000000000" pitchFamily="2" charset="2"/>
              </a:rPr>
              <a:t>die </a:t>
            </a:r>
            <a:r>
              <a:rPr lang="de-DE" dirty="0">
                <a:sym typeface="Wingdings" panose="05000000000000000000" pitchFamily="2" charset="2"/>
              </a:rPr>
              <a:t>RLC Architekten AG (vormals </a:t>
            </a:r>
            <a:r>
              <a:rPr lang="de-DE" dirty="0" err="1">
                <a:sym typeface="Wingdings" panose="05000000000000000000" pitchFamily="2" charset="2"/>
              </a:rPr>
              <a:t>omg+partner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Archtitekten</a:t>
            </a:r>
            <a:r>
              <a:rPr lang="de-DE" dirty="0">
                <a:sym typeface="Wingdings" panose="05000000000000000000" pitchFamily="2" charset="2"/>
              </a:rPr>
              <a:t> AG)</a:t>
            </a:r>
          </a:p>
          <a:p>
            <a:pPr marL="285750" lvl="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Herbst 2015: Erkenntnis, dass geplante Erweiterung der Bibliothek im Dachgeschoss mit den neuen Brandschutzvorschriften nur mit massiv höheren Kosten hätte realisiert werden können (Info Bevölkerung erfolgte an GV vom 23.11.2015)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Variantenstudien unter Miteinbezug der Schulgemeinde (insbesondere beim jetzt im Bau befindlichen neuen Schulhaus)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März 2016: Auftrag an RCL Architekten AG für neues Projekt für die Bibliothekserweiterung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à"/>
            </a:pPr>
            <a:endParaRPr lang="de-DE" dirty="0"/>
          </a:p>
          <a:p>
            <a:pPr lvl="0"/>
            <a:r>
              <a:rPr lang="de-DE" dirty="0"/>
              <a:t>		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5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>
                <a:solidFill>
                  <a:schemeClr val="accent2"/>
                </a:solidFill>
              </a:rPr>
              <a:t>Prozessanalyse (3)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273324"/>
            <a:ext cx="7385653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Entscheid für Verschiebung Baubeginn nach Realisierung des Schulhausbaus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Zusätzliche Kosten für Bibliothekserweiterung gegenüber genehmigtem Kredit </a:t>
            </a:r>
            <a:r>
              <a:rPr lang="de-DE" dirty="0" smtClean="0">
                <a:sym typeface="Wingdings" panose="05000000000000000000" pitchFamily="2" charset="2"/>
              </a:rPr>
              <a:t>&gt; </a:t>
            </a:r>
            <a:r>
              <a:rPr lang="de-DE" dirty="0">
                <a:sym typeface="Wingdings" panose="05000000000000000000" pitchFamily="2" charset="2"/>
              </a:rPr>
              <a:t>CHF 300‘000 bedingt eine erneute Urnenabstimmung; Termin 24. September 2017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April 2017: Auftrag an Dr. Fridolin </a:t>
            </a:r>
            <a:r>
              <a:rPr lang="de-DE" dirty="0" err="1">
                <a:sym typeface="Wingdings" panose="05000000000000000000" pitchFamily="2" charset="2"/>
              </a:rPr>
              <a:t>Störi</a:t>
            </a:r>
            <a:r>
              <a:rPr lang="de-DE" dirty="0">
                <a:sym typeface="Wingdings" panose="05000000000000000000" pitchFamily="2" charset="2"/>
              </a:rPr>
              <a:t> für ein Kurzgutachten; Fazit:</a:t>
            </a:r>
          </a:p>
          <a:p>
            <a:pPr marL="742950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Fehler bei Anwendung Submissionsgesetz</a:t>
            </a:r>
          </a:p>
          <a:p>
            <a:pPr marL="742950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Nichtbeachtung der neuen Brandschutzvorschriften per 1.1.15</a:t>
            </a:r>
          </a:p>
          <a:p>
            <a:pPr marL="742950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Verpasste Mängelrüge</a:t>
            </a:r>
          </a:p>
          <a:p>
            <a:pPr marL="742950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Verzicht auf Bauherrenvertreter für Projekt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e-DE" dirty="0"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à"/>
            </a:pPr>
            <a:endParaRPr lang="de-DE" dirty="0"/>
          </a:p>
          <a:p>
            <a:pPr lvl="0"/>
            <a:r>
              <a:rPr lang="de-DE" dirty="0"/>
              <a:t>		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2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Lösungsstrategien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467092"/>
            <a:ext cx="688181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2000" b="1" dirty="0" smtClean="0"/>
              <a:t>1    Varianten mit genehmigtem Projekt:</a:t>
            </a:r>
            <a:r>
              <a:rPr lang="de-DE" dirty="0" smtClean="0"/>
              <a:t>	</a:t>
            </a:r>
          </a:p>
          <a:p>
            <a:pPr lvl="0"/>
            <a:endParaRPr lang="de-DE" dirty="0"/>
          </a:p>
          <a:p>
            <a:pPr lvl="0"/>
            <a:r>
              <a:rPr lang="de-DE" b="1" dirty="0" smtClean="0"/>
              <a:t>1.1  Vollausbau mit Sprinkler</a:t>
            </a:r>
            <a:r>
              <a:rPr lang="de-DE" dirty="0" smtClean="0"/>
              <a:t>	</a:t>
            </a:r>
            <a:r>
              <a:rPr lang="de-DE" dirty="0"/>
              <a:t>	</a:t>
            </a:r>
            <a:r>
              <a:rPr lang="de-DE" dirty="0" smtClean="0"/>
              <a:t>         	</a:t>
            </a:r>
            <a:r>
              <a:rPr lang="de-DE" sz="1200" dirty="0" smtClean="0"/>
              <a:t>(ca. + 850‘000)</a:t>
            </a:r>
          </a:p>
          <a:p>
            <a:pPr lvl="0"/>
            <a:r>
              <a:rPr lang="de-DE" sz="1400" dirty="0" smtClean="0"/>
              <a:t>         R</a:t>
            </a:r>
            <a:r>
              <a:rPr lang="de-DE" sz="1200" dirty="0" smtClean="0"/>
              <a:t>eduktion Brandschutzanforderungen</a:t>
            </a:r>
          </a:p>
          <a:p>
            <a:pPr lvl="0"/>
            <a:endParaRPr lang="de-DE" sz="800" dirty="0" smtClean="0"/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gleiches Konzept und Fläche</a:t>
            </a:r>
          </a:p>
          <a:p>
            <a:pPr lvl="0"/>
            <a:r>
              <a:rPr lang="de-DE" dirty="0"/>
              <a:t>	</a:t>
            </a:r>
            <a:r>
              <a:rPr lang="de-DE" dirty="0" smtClean="0"/>
              <a:t>	</a:t>
            </a:r>
          </a:p>
          <a:p>
            <a:pPr lvl="0"/>
            <a:r>
              <a:rPr lang="de-DE" b="1" dirty="0" smtClean="0"/>
              <a:t>1.2  Vollausbau mit Tragwerksertüchtigung</a:t>
            </a:r>
            <a:r>
              <a:rPr lang="de-DE" dirty="0" smtClean="0"/>
              <a:t>         	</a:t>
            </a:r>
            <a:r>
              <a:rPr lang="de-DE" sz="1200" dirty="0" smtClean="0"/>
              <a:t>(ca. + 690‘000)</a:t>
            </a:r>
          </a:p>
          <a:p>
            <a:pPr lvl="0"/>
            <a:r>
              <a:rPr lang="de-DE" sz="1200" dirty="0" smtClean="0"/>
              <a:t>          Brandschutzanforderungen baulich gelöst</a:t>
            </a:r>
          </a:p>
          <a:p>
            <a:pPr lvl="0"/>
            <a:endParaRPr lang="de-DE" sz="800" dirty="0" smtClean="0"/>
          </a:p>
          <a:p>
            <a:pPr lvl="0"/>
            <a:r>
              <a:rPr lang="de-DE" sz="1200" dirty="0" smtClean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</a:t>
            </a:r>
            <a:r>
              <a:rPr lang="de-DE" sz="1200" dirty="0">
                <a:solidFill>
                  <a:srgbClr val="FF3300"/>
                </a:solidFill>
              </a:rPr>
              <a:t>gleiches Konzept und Fläche</a:t>
            </a:r>
            <a:endParaRPr lang="de-DE" sz="1200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113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Lösungsstrategien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444960"/>
            <a:ext cx="6860646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2000" b="1" dirty="0" smtClean="0"/>
              <a:t>2     Varianten mit Teilausbau:</a:t>
            </a:r>
            <a:r>
              <a:rPr lang="de-DE" dirty="0" smtClean="0"/>
              <a:t>	</a:t>
            </a:r>
          </a:p>
          <a:p>
            <a:pPr lvl="0"/>
            <a:endParaRPr lang="de-DE" dirty="0"/>
          </a:p>
          <a:p>
            <a:pPr lvl="0"/>
            <a:r>
              <a:rPr lang="de-DE" b="1" dirty="0" smtClean="0"/>
              <a:t>2.1  Teilausbau I</a:t>
            </a:r>
            <a:r>
              <a:rPr lang="de-DE" dirty="0" smtClean="0"/>
              <a:t>			</a:t>
            </a:r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sz="1200" dirty="0" smtClean="0"/>
              <a:t>(ca. - 680‘000)</a:t>
            </a:r>
          </a:p>
          <a:p>
            <a:pPr lvl="0"/>
            <a:r>
              <a:rPr lang="de-DE" sz="1400" dirty="0" smtClean="0"/>
              <a:t>         </a:t>
            </a:r>
            <a:r>
              <a:rPr lang="de-DE" sz="1200" dirty="0" smtClean="0"/>
              <a:t>Bibliothek nur teilweise erweitert (</a:t>
            </a:r>
            <a:r>
              <a:rPr lang="de-DE" sz="1200" dirty="0" err="1" smtClean="0"/>
              <a:t>Logopädiezimmer</a:t>
            </a:r>
            <a:r>
              <a:rPr lang="de-DE" sz="1200" dirty="0" smtClean="0"/>
              <a:t>)</a:t>
            </a:r>
          </a:p>
          <a:p>
            <a:pPr lvl="0"/>
            <a:r>
              <a:rPr lang="de-DE" sz="1200" dirty="0"/>
              <a:t> </a:t>
            </a:r>
            <a:r>
              <a:rPr lang="de-DE" sz="1200" dirty="0" smtClean="0"/>
              <a:t>         ohne Erweiterung über Halle</a:t>
            </a:r>
          </a:p>
          <a:p>
            <a:pPr lvl="0"/>
            <a:endParaRPr lang="de-DE" sz="800" dirty="0" smtClean="0"/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Flächenverlust 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geändertes Konzept</a:t>
            </a:r>
          </a:p>
          <a:p>
            <a:pPr lvl="0"/>
            <a:r>
              <a:rPr lang="de-DE" dirty="0"/>
              <a:t>	</a:t>
            </a:r>
            <a:r>
              <a:rPr lang="de-DE" dirty="0" smtClean="0"/>
              <a:t>	</a:t>
            </a:r>
          </a:p>
          <a:p>
            <a:pPr lvl="0"/>
            <a:r>
              <a:rPr lang="de-DE" b="1" dirty="0" smtClean="0"/>
              <a:t>2.2  Teilausbau II</a:t>
            </a:r>
            <a:r>
              <a:rPr lang="de-DE" dirty="0" smtClean="0"/>
              <a:t>					</a:t>
            </a:r>
            <a:r>
              <a:rPr lang="de-DE" sz="1200" dirty="0" smtClean="0"/>
              <a:t>(ca. - 880‘000)</a:t>
            </a:r>
          </a:p>
          <a:p>
            <a:pPr lvl="0"/>
            <a:r>
              <a:rPr lang="de-DE" sz="1200" dirty="0" smtClean="0"/>
              <a:t>          Bibliothek nicht erweitert, nur saniert</a:t>
            </a:r>
          </a:p>
          <a:p>
            <a:pPr lvl="0"/>
            <a:endParaRPr lang="de-DE" sz="800" dirty="0" smtClean="0"/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Flächenverlust</a:t>
            </a:r>
          </a:p>
          <a:p>
            <a:pPr lvl="0"/>
            <a:r>
              <a:rPr lang="de-DE" sz="1200" dirty="0" smtClean="0">
                <a:solidFill>
                  <a:srgbClr val="FF3300"/>
                </a:solidFill>
              </a:rPr>
              <a:t>	&gt; geändertes Konzept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41323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285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Lösungsstrategien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361146"/>
            <a:ext cx="686064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2000" b="1" dirty="0" smtClean="0"/>
              <a:t>3     Varianten mit Auslagerung der Bibliothek:</a:t>
            </a:r>
            <a:r>
              <a:rPr lang="de-DE" dirty="0" smtClean="0"/>
              <a:t>	</a:t>
            </a:r>
          </a:p>
          <a:p>
            <a:pPr lvl="0"/>
            <a:endParaRPr lang="de-DE" dirty="0"/>
          </a:p>
          <a:p>
            <a:pPr lvl="0"/>
            <a:r>
              <a:rPr lang="de-DE" b="1" dirty="0" smtClean="0"/>
              <a:t>3.1  Auslagerung in Schulhausneubau</a:t>
            </a:r>
            <a:r>
              <a:rPr lang="de-DE" dirty="0"/>
              <a:t>	</a:t>
            </a:r>
            <a:r>
              <a:rPr lang="de-DE" dirty="0" smtClean="0"/>
              <a:t>	</a:t>
            </a:r>
          </a:p>
          <a:p>
            <a:pPr lvl="0"/>
            <a:r>
              <a:rPr lang="de-DE" sz="1400" dirty="0" smtClean="0"/>
              <a:t>         </a:t>
            </a:r>
            <a:r>
              <a:rPr lang="de-DE" sz="1200" dirty="0" smtClean="0"/>
              <a:t>Sanierung ehemalige  Bibliothek für andere Nutzung</a:t>
            </a:r>
          </a:p>
          <a:p>
            <a:pPr lvl="0"/>
            <a:r>
              <a:rPr lang="de-DE" sz="800" dirty="0"/>
              <a:t> </a:t>
            </a:r>
            <a:r>
              <a:rPr lang="de-DE" sz="800" dirty="0" smtClean="0"/>
              <a:t>         </a:t>
            </a:r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geändertes Konzept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Neuprojektierung / Umorganisation Schulhaus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Verzögerung Schulhausneubau</a:t>
            </a:r>
          </a:p>
          <a:p>
            <a:pPr lvl="0"/>
            <a:endParaRPr lang="de-DE" sz="1400" dirty="0" smtClean="0"/>
          </a:p>
          <a:p>
            <a:pPr lvl="0"/>
            <a:r>
              <a:rPr lang="de-DE" b="1" dirty="0" smtClean="0"/>
              <a:t>3.2  Auslagerung in bestehende Liegenschaft</a:t>
            </a:r>
            <a:r>
              <a:rPr lang="de-DE" dirty="0" smtClean="0"/>
              <a:t>	</a:t>
            </a:r>
            <a:endParaRPr lang="de-DE" sz="1200" dirty="0" smtClean="0"/>
          </a:p>
          <a:p>
            <a:pPr lvl="0"/>
            <a:r>
              <a:rPr lang="de-DE" sz="1200" dirty="0" smtClean="0"/>
              <a:t>          Sanierung </a:t>
            </a:r>
            <a:r>
              <a:rPr lang="de-DE" sz="1200" dirty="0"/>
              <a:t>ehemalige  Bibliothek für andere Nutzung</a:t>
            </a:r>
            <a:endParaRPr lang="de-DE" sz="1200" dirty="0" smtClean="0"/>
          </a:p>
          <a:p>
            <a:pPr lvl="0"/>
            <a:endParaRPr lang="de-DE" sz="1200" dirty="0" smtClean="0"/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geändertes Konzept</a:t>
            </a:r>
          </a:p>
          <a:p>
            <a:pPr lvl="0"/>
            <a:r>
              <a:rPr lang="de-DE" sz="1200" dirty="0" smtClean="0">
                <a:solidFill>
                  <a:srgbClr val="FF3300"/>
                </a:solidFill>
              </a:rPr>
              <a:t>	&gt; Standort Bibliothek verschoben (Bezug Schule)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Evaluation von geeigneter Liegenschaft + Planung + Umbau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959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5417" y="232834"/>
            <a:ext cx="6879167" cy="29745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634975" eaLnBrk="0" hangingPunct="0"/>
            <a:endParaRPr lang="en-US" sz="1333" b="1" dirty="0">
              <a:solidFill>
                <a:srgbClr val="485684"/>
              </a:solidFill>
              <a:latin typeface="Arial Unicode MS" pitchFamily="34" charset="-128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gray">
          <a:xfrm>
            <a:off x="1332178" y="5257271"/>
            <a:ext cx="6596063" cy="2500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197192" indent="-1197192">
              <a:tabLst>
                <a:tab pos="1197192" algn="l"/>
              </a:tabLst>
            </a:pPr>
            <a:r>
              <a:rPr lang="de-CH" dirty="0">
                <a:solidFill>
                  <a:schemeClr val="bg1"/>
                </a:solidFill>
              </a:rPr>
              <a:t>Gemeinde Wiesendangen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6" descr="LOGOH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771" y="4898761"/>
            <a:ext cx="312208" cy="599281"/>
          </a:xfrm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1792" y="1596761"/>
            <a:ext cx="677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314369" y="4297660"/>
            <a:ext cx="456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de-DE" b="1" dirty="0" smtClean="0">
                <a:solidFill>
                  <a:schemeClr val="bg1"/>
                </a:solidFill>
              </a:rPr>
              <a:t>Informationsveranstaltung 26. Juni 2017</a:t>
            </a:r>
          </a:p>
        </p:txBody>
      </p:sp>
      <p:sp>
        <p:nvSpPr>
          <p:cNvPr id="3080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1005417" y="492857"/>
            <a:ext cx="6858000" cy="95382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333" dirty="0" smtClean="0">
                <a:solidFill>
                  <a:schemeClr val="accent2"/>
                </a:solidFill>
              </a:rPr>
              <a:t>Lösungsstrategien</a:t>
            </a:r>
            <a:endParaRPr lang="en-US" sz="2333" dirty="0">
              <a:solidFill>
                <a:schemeClr val="accent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02771" y="1361146"/>
            <a:ext cx="686064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de-DE" sz="2000" b="1" dirty="0" smtClean="0"/>
              <a:t>4     Variante mit Auslagerung der Bibliothek:</a:t>
            </a:r>
            <a:r>
              <a:rPr lang="de-DE" dirty="0" smtClean="0"/>
              <a:t>	</a:t>
            </a:r>
          </a:p>
          <a:p>
            <a:pPr lvl="0"/>
            <a:endParaRPr lang="de-DE" dirty="0"/>
          </a:p>
          <a:p>
            <a:pPr lvl="0"/>
            <a:r>
              <a:rPr lang="de-DE" b="1" dirty="0" smtClean="0"/>
              <a:t>4.1  Auslagerung in Neubau (andere Parzelle)</a:t>
            </a:r>
            <a:r>
              <a:rPr lang="de-DE" dirty="0"/>
              <a:t>	</a:t>
            </a:r>
            <a:r>
              <a:rPr lang="de-DE" dirty="0" smtClean="0"/>
              <a:t>	</a:t>
            </a:r>
          </a:p>
          <a:p>
            <a:pPr lvl="0"/>
            <a:r>
              <a:rPr lang="de-DE" sz="1400" dirty="0" smtClean="0"/>
              <a:t>         </a:t>
            </a:r>
            <a:r>
              <a:rPr lang="de-DE" sz="1200" dirty="0" smtClean="0"/>
              <a:t>Sanierung ehemalige  Bibliothek für andere Nutzung</a:t>
            </a:r>
          </a:p>
          <a:p>
            <a:pPr lvl="0"/>
            <a:r>
              <a:rPr lang="de-DE" sz="800" dirty="0"/>
              <a:t> </a:t>
            </a:r>
            <a:r>
              <a:rPr lang="de-DE" sz="800" dirty="0" smtClean="0"/>
              <a:t>         </a:t>
            </a:r>
          </a:p>
          <a:p>
            <a:pPr lvl="0"/>
            <a:r>
              <a:rPr lang="de-DE" sz="1200" dirty="0"/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geändertes Konzept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</a:t>
            </a:r>
            <a:r>
              <a:rPr lang="de-DE" sz="1200" dirty="0">
                <a:solidFill>
                  <a:srgbClr val="FF3300"/>
                </a:solidFill>
              </a:rPr>
              <a:t>Standort Bibliothek verschoben </a:t>
            </a:r>
            <a:r>
              <a:rPr lang="de-DE" sz="1200" dirty="0" smtClean="0">
                <a:solidFill>
                  <a:srgbClr val="FF3300"/>
                </a:solidFill>
              </a:rPr>
              <a:t>(Bezug Schule)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Evaluation von geeigneter Parzelle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ganz neuer Planungsprozess</a:t>
            </a:r>
          </a:p>
          <a:p>
            <a:pPr lvl="0"/>
            <a:r>
              <a:rPr lang="de-DE" sz="1200" dirty="0">
                <a:solidFill>
                  <a:srgbClr val="FF3300"/>
                </a:solidFill>
              </a:rPr>
              <a:t>	</a:t>
            </a:r>
            <a:r>
              <a:rPr lang="de-DE" sz="1200" dirty="0" smtClean="0">
                <a:solidFill>
                  <a:srgbClr val="FF3300"/>
                </a:solidFill>
              </a:rPr>
              <a:t>&gt; hohe Baukosten</a:t>
            </a:r>
          </a:p>
          <a:p>
            <a:pPr lvl="0"/>
            <a:endParaRPr lang="de-DE" sz="1400" dirty="0" smtClean="0"/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9520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rolling in der Gemeinde">
  <a:themeElements>
    <a:clrScheme name="Controlling in der Gemein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trolling in der Gemei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rolling in der Gemei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rolling in der Gemein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rolling in der Gemein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rolling in der Gemein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rolling in der Gemein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rolling in der Gemein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rolling in der Gemein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rolling in der Gemein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rolling in der Gemein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rolling in der Gemein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rolling in der Gemein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rolling in der Gemein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Controlling in der Gemeinde</Template>
  <TotalTime>0</TotalTime>
  <Words>668</Words>
  <Application>Microsoft Office PowerPoint</Application>
  <PresentationFormat>Bildschirmpräsentation (16:10)</PresentationFormat>
  <Paragraphs>351</Paragraphs>
  <Slides>37</Slides>
  <Notes>37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 Unicode MS</vt:lpstr>
      <vt:lpstr>Arial</vt:lpstr>
      <vt:lpstr>Symbol</vt:lpstr>
      <vt:lpstr>Wingdings</vt:lpstr>
      <vt:lpstr>Controlling in der Gemeinde</vt:lpstr>
      <vt:lpstr>Acrobat Document</vt:lpstr>
      <vt:lpstr>Ausbau Bibliothek Wisenthalle</vt:lpstr>
      <vt:lpstr>Ablauf</vt:lpstr>
      <vt:lpstr>Prozessanalyse (1)</vt:lpstr>
      <vt:lpstr>Prozessanalyse (2)</vt:lpstr>
      <vt:lpstr>Prozessanalyse (3)</vt:lpstr>
      <vt:lpstr>Lösungsstrategien</vt:lpstr>
      <vt:lpstr>Lösungsstrategien</vt:lpstr>
      <vt:lpstr>Lösungsstrategien</vt:lpstr>
      <vt:lpstr>Lösungsstrategien</vt:lpstr>
      <vt:lpstr>Lösungsstrategien</vt:lpstr>
      <vt:lpstr>Entscheide</vt:lpstr>
      <vt:lpstr>Projekt Aufstockung Bibliothek</vt:lpstr>
      <vt:lpstr>Umfeld</vt:lpstr>
      <vt:lpstr>Volumenmodell</vt:lpstr>
      <vt:lpstr>Bibliothek Querschnitt</vt:lpstr>
      <vt:lpstr>Bibliothek Grundrisse</vt:lpstr>
      <vt:lpstr>Bibliothek Erdgeschoss</vt:lpstr>
      <vt:lpstr>Bibliothek Obergeschoss</vt:lpstr>
      <vt:lpstr>Bibliothek Dachgeschoss</vt:lpstr>
      <vt:lpstr>Heutige Erscheinung</vt:lpstr>
      <vt:lpstr>Erscheinung morgen?</vt:lpstr>
      <vt:lpstr>Visualisierung</vt:lpstr>
      <vt:lpstr>Kosten</vt:lpstr>
      <vt:lpstr>Kosten</vt:lpstr>
      <vt:lpstr>Kosten</vt:lpstr>
      <vt:lpstr>Kosten</vt:lpstr>
      <vt:lpstr>Termine</vt:lpstr>
      <vt:lpstr>Weshalb es die Bibliothek braucht </vt:lpstr>
      <vt:lpstr>Danke für Ihre Aufmerksamkeit!</vt:lpstr>
      <vt:lpstr>Fragen, Diskussion</vt:lpstr>
      <vt:lpstr>Zusatzmaterial</vt:lpstr>
      <vt:lpstr>Heutige Bibliothek</vt:lpstr>
      <vt:lpstr>Multifunktionaler Raum</vt:lpstr>
      <vt:lpstr>Visualisierung</vt:lpstr>
      <vt:lpstr>Fassaden</vt:lpstr>
      <vt:lpstr>Ursprüngliches Projekt</vt:lpstr>
      <vt:lpstr>Ursprüngliches Projekt</vt:lpstr>
    </vt:vector>
  </TitlesOfParts>
  <Company>LAN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bv</dc:creator>
  <cp:lastModifiedBy>Martin Schindler</cp:lastModifiedBy>
  <cp:revision>391</cp:revision>
  <cp:lastPrinted>2017-06-26T08:39:51Z</cp:lastPrinted>
  <dcterms:created xsi:type="dcterms:W3CDTF">2005-11-01T09:58:17Z</dcterms:created>
  <dcterms:modified xsi:type="dcterms:W3CDTF">2017-06-26T11:59:05Z</dcterms:modified>
</cp:coreProperties>
</file>